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C174A-B3E3-D11C-652E-71112B8AE672}" v="11" dt="2022-04-25T04:34:33.293"/>
    <p1510:client id="{CB43AD4E-7905-E94F-AA7C-8262DEDF608B}" v="2" dt="2022-04-16T19:57:39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>
      <p:cViewPr varScale="1">
        <p:scale>
          <a:sx n="88" d="100"/>
          <a:sy n="88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2A3E5-B498-49FD-8815-CA4A8AB09316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B3E9FD8-D6BA-4F43-8126-173199642C85}">
      <dgm:prSet/>
      <dgm:spPr/>
      <dgm:t>
        <a:bodyPr/>
        <a:lstStyle/>
        <a:p>
          <a:r>
            <a:rPr lang="en-US"/>
            <a:t>Terminology</a:t>
          </a:r>
        </a:p>
      </dgm:t>
    </dgm:pt>
    <dgm:pt modelId="{E7D33886-0710-4A20-B242-EB789DC05F66}" type="parTrans" cxnId="{798FB578-E290-4523-BFE8-3B27C9BBFBDD}">
      <dgm:prSet/>
      <dgm:spPr/>
      <dgm:t>
        <a:bodyPr/>
        <a:lstStyle/>
        <a:p>
          <a:endParaRPr lang="en-US"/>
        </a:p>
      </dgm:t>
    </dgm:pt>
    <dgm:pt modelId="{CDFC8582-CF4B-41D9-9466-20D02B76921C}" type="sibTrans" cxnId="{798FB578-E290-4523-BFE8-3B27C9BBFBDD}">
      <dgm:prSet/>
      <dgm:spPr/>
      <dgm:t>
        <a:bodyPr/>
        <a:lstStyle/>
        <a:p>
          <a:endParaRPr lang="en-US"/>
        </a:p>
      </dgm:t>
    </dgm:pt>
    <dgm:pt modelId="{3905025B-2F45-4EBE-86AB-53545737806D}">
      <dgm:prSet/>
      <dgm:spPr/>
      <dgm:t>
        <a:bodyPr/>
        <a:lstStyle/>
        <a:p>
          <a:r>
            <a:rPr lang="en-US"/>
            <a:t>Digital Forensic</a:t>
          </a:r>
        </a:p>
      </dgm:t>
    </dgm:pt>
    <dgm:pt modelId="{C1E677F8-B8E8-4B7D-8C34-38A48F76E279}" type="parTrans" cxnId="{7AA136B6-CDD4-4901-98F3-E5C5F575AEEB}">
      <dgm:prSet/>
      <dgm:spPr/>
      <dgm:t>
        <a:bodyPr/>
        <a:lstStyle/>
        <a:p>
          <a:endParaRPr lang="en-US"/>
        </a:p>
      </dgm:t>
    </dgm:pt>
    <dgm:pt modelId="{6A5998A0-B9F6-40F1-89A0-A6DDD696ED89}" type="sibTrans" cxnId="{7AA136B6-CDD4-4901-98F3-E5C5F575AEEB}">
      <dgm:prSet/>
      <dgm:spPr/>
      <dgm:t>
        <a:bodyPr/>
        <a:lstStyle/>
        <a:p>
          <a:endParaRPr lang="en-US"/>
        </a:p>
      </dgm:t>
    </dgm:pt>
    <dgm:pt modelId="{CE9C9988-4C2E-4B40-AFBC-EF08AFF56052}">
      <dgm:prSet/>
      <dgm:spPr/>
      <dgm:t>
        <a:bodyPr/>
        <a:lstStyle/>
        <a:p>
          <a:r>
            <a:rPr lang="en-US"/>
            <a:t>Accuracy of Forensic Tools</a:t>
          </a:r>
        </a:p>
      </dgm:t>
    </dgm:pt>
    <dgm:pt modelId="{517E19E5-9F62-49C8-AA87-6BC44F9360E6}" type="parTrans" cxnId="{A22997CC-CBDA-4326-9374-6445672987D3}">
      <dgm:prSet/>
      <dgm:spPr/>
      <dgm:t>
        <a:bodyPr/>
        <a:lstStyle/>
        <a:p>
          <a:endParaRPr lang="en-US"/>
        </a:p>
      </dgm:t>
    </dgm:pt>
    <dgm:pt modelId="{5A2B7E45-135B-4CAB-A79F-F13697FC9E85}" type="sibTrans" cxnId="{A22997CC-CBDA-4326-9374-6445672987D3}">
      <dgm:prSet/>
      <dgm:spPr/>
      <dgm:t>
        <a:bodyPr/>
        <a:lstStyle/>
        <a:p>
          <a:endParaRPr lang="en-US"/>
        </a:p>
      </dgm:t>
    </dgm:pt>
    <dgm:pt modelId="{FDDE7F4D-DCBB-C042-844D-21544C012600}" type="pres">
      <dgm:prSet presAssocID="{4782A3E5-B498-49FD-8815-CA4A8AB09316}" presName="linear" presStyleCnt="0">
        <dgm:presLayoutVars>
          <dgm:animLvl val="lvl"/>
          <dgm:resizeHandles val="exact"/>
        </dgm:presLayoutVars>
      </dgm:prSet>
      <dgm:spPr/>
    </dgm:pt>
    <dgm:pt modelId="{CC531C81-E6DD-6D47-9826-2D850E614F23}" type="pres">
      <dgm:prSet presAssocID="{5B3E9FD8-D6BA-4F43-8126-173199642C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1D293D-9C23-3F4C-A960-88C127734019}" type="pres">
      <dgm:prSet presAssocID="{CDFC8582-CF4B-41D9-9466-20D02B76921C}" presName="spacer" presStyleCnt="0"/>
      <dgm:spPr/>
    </dgm:pt>
    <dgm:pt modelId="{ECC743DC-A9E6-BD4E-AD02-D839B1E280F5}" type="pres">
      <dgm:prSet presAssocID="{3905025B-2F45-4EBE-86AB-5354573780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F3CCC4-DBA0-6E4E-ADBC-A67AB43578B3}" type="pres">
      <dgm:prSet presAssocID="{6A5998A0-B9F6-40F1-89A0-A6DDD696ED89}" presName="spacer" presStyleCnt="0"/>
      <dgm:spPr/>
    </dgm:pt>
    <dgm:pt modelId="{8E407F84-4753-AD46-9B36-48450A08FB84}" type="pres">
      <dgm:prSet presAssocID="{CE9C9988-4C2E-4B40-AFBC-EF08AFF5605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63EB160-E7EF-FF4F-90FF-255AD2DA4024}" type="presOf" srcId="{3905025B-2F45-4EBE-86AB-53545737806D}" destId="{ECC743DC-A9E6-BD4E-AD02-D839B1E280F5}" srcOrd="0" destOrd="0" presId="urn:microsoft.com/office/officeart/2005/8/layout/vList2"/>
    <dgm:cxn modelId="{A767F76C-3DFD-AF44-BB93-49E18DAD5777}" type="presOf" srcId="{4782A3E5-B498-49FD-8815-CA4A8AB09316}" destId="{FDDE7F4D-DCBB-C042-844D-21544C012600}" srcOrd="0" destOrd="0" presId="urn:microsoft.com/office/officeart/2005/8/layout/vList2"/>
    <dgm:cxn modelId="{798FB578-E290-4523-BFE8-3B27C9BBFBDD}" srcId="{4782A3E5-B498-49FD-8815-CA4A8AB09316}" destId="{5B3E9FD8-D6BA-4F43-8126-173199642C85}" srcOrd="0" destOrd="0" parTransId="{E7D33886-0710-4A20-B242-EB789DC05F66}" sibTransId="{CDFC8582-CF4B-41D9-9466-20D02B76921C}"/>
    <dgm:cxn modelId="{B6761379-8075-B849-91B6-EC14458B80DC}" type="presOf" srcId="{5B3E9FD8-D6BA-4F43-8126-173199642C85}" destId="{CC531C81-E6DD-6D47-9826-2D850E614F23}" srcOrd="0" destOrd="0" presId="urn:microsoft.com/office/officeart/2005/8/layout/vList2"/>
    <dgm:cxn modelId="{7AA136B6-CDD4-4901-98F3-E5C5F575AEEB}" srcId="{4782A3E5-B498-49FD-8815-CA4A8AB09316}" destId="{3905025B-2F45-4EBE-86AB-53545737806D}" srcOrd="1" destOrd="0" parTransId="{C1E677F8-B8E8-4B7D-8C34-38A48F76E279}" sibTransId="{6A5998A0-B9F6-40F1-89A0-A6DDD696ED89}"/>
    <dgm:cxn modelId="{A22997CC-CBDA-4326-9374-6445672987D3}" srcId="{4782A3E5-B498-49FD-8815-CA4A8AB09316}" destId="{CE9C9988-4C2E-4B40-AFBC-EF08AFF56052}" srcOrd="2" destOrd="0" parTransId="{517E19E5-9F62-49C8-AA87-6BC44F9360E6}" sibTransId="{5A2B7E45-135B-4CAB-A79F-F13697FC9E85}"/>
    <dgm:cxn modelId="{CAC8BAEE-924F-0942-87F9-B0CDF32F0D44}" type="presOf" srcId="{CE9C9988-4C2E-4B40-AFBC-EF08AFF56052}" destId="{8E407F84-4753-AD46-9B36-48450A08FB84}" srcOrd="0" destOrd="0" presId="urn:microsoft.com/office/officeart/2005/8/layout/vList2"/>
    <dgm:cxn modelId="{44C5F56F-E2AE-9746-B18A-1475D898770B}" type="presParOf" srcId="{FDDE7F4D-DCBB-C042-844D-21544C012600}" destId="{CC531C81-E6DD-6D47-9826-2D850E614F23}" srcOrd="0" destOrd="0" presId="urn:microsoft.com/office/officeart/2005/8/layout/vList2"/>
    <dgm:cxn modelId="{8ABD5A4B-E5F4-8647-A7C7-945A32247828}" type="presParOf" srcId="{FDDE7F4D-DCBB-C042-844D-21544C012600}" destId="{901D293D-9C23-3F4C-A960-88C127734019}" srcOrd="1" destOrd="0" presId="urn:microsoft.com/office/officeart/2005/8/layout/vList2"/>
    <dgm:cxn modelId="{7D214B12-6770-9147-822E-881CF58598AE}" type="presParOf" srcId="{FDDE7F4D-DCBB-C042-844D-21544C012600}" destId="{ECC743DC-A9E6-BD4E-AD02-D839B1E280F5}" srcOrd="2" destOrd="0" presId="urn:microsoft.com/office/officeart/2005/8/layout/vList2"/>
    <dgm:cxn modelId="{361FC734-4784-984C-8F61-61CB91BA9BFF}" type="presParOf" srcId="{FDDE7F4D-DCBB-C042-844D-21544C012600}" destId="{22F3CCC4-DBA0-6E4E-ADBC-A67AB43578B3}" srcOrd="3" destOrd="0" presId="urn:microsoft.com/office/officeart/2005/8/layout/vList2"/>
    <dgm:cxn modelId="{79864912-0331-7048-B8B2-BA8AA7462F8B}" type="presParOf" srcId="{FDDE7F4D-DCBB-C042-844D-21544C012600}" destId="{8E407F84-4753-AD46-9B36-48450A08FB8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31C81-E6DD-6D47-9826-2D850E614F23}">
      <dsp:nvSpPr>
        <dsp:cNvPr id="0" name=""/>
        <dsp:cNvSpPr/>
      </dsp:nvSpPr>
      <dsp:spPr>
        <a:xfrm>
          <a:off x="0" y="792320"/>
          <a:ext cx="6085090" cy="959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Terminology</a:t>
          </a:r>
        </a:p>
      </dsp:txBody>
      <dsp:txXfrm>
        <a:off x="46834" y="839154"/>
        <a:ext cx="5991422" cy="865732"/>
      </dsp:txXfrm>
    </dsp:sp>
    <dsp:sp modelId="{ECC743DC-A9E6-BD4E-AD02-D839B1E280F5}">
      <dsp:nvSpPr>
        <dsp:cNvPr id="0" name=""/>
        <dsp:cNvSpPr/>
      </dsp:nvSpPr>
      <dsp:spPr>
        <a:xfrm>
          <a:off x="0" y="1869800"/>
          <a:ext cx="6085090" cy="959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Digital Forensic</a:t>
          </a:r>
        </a:p>
      </dsp:txBody>
      <dsp:txXfrm>
        <a:off x="46834" y="1916634"/>
        <a:ext cx="5991422" cy="865732"/>
      </dsp:txXfrm>
    </dsp:sp>
    <dsp:sp modelId="{8E407F84-4753-AD46-9B36-48450A08FB84}">
      <dsp:nvSpPr>
        <dsp:cNvPr id="0" name=""/>
        <dsp:cNvSpPr/>
      </dsp:nvSpPr>
      <dsp:spPr>
        <a:xfrm>
          <a:off x="0" y="2947280"/>
          <a:ext cx="6085090" cy="959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Accuracy of Forensic Tools</a:t>
          </a:r>
        </a:p>
      </dsp:txBody>
      <dsp:txXfrm>
        <a:off x="46834" y="2994114"/>
        <a:ext cx="599142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2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1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7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07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1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9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9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0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2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01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3BBB-AE91-E54C-AFF1-12C638F818C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401E744-5F81-AF4A-960D-AEBDE114AD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4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lwarebytes.com/security-world/2017/08/explained-digital-forensics/" TargetMode="External"/><Relationship Id="rId2" Type="http://schemas.openxmlformats.org/officeDocument/2006/relationships/hyperlink" Target="https://techmonitor.ai/what-is/what-is-computer-forensics-492673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co.edu/programs/fsi/program-forensic-science-digital-forensics-major" TargetMode="External"/><Relationship Id="rId4" Type="http://schemas.openxmlformats.org/officeDocument/2006/relationships/hyperlink" Target="https://www.livemint.com/technology/tech-news/cybercriminals-turning-smarter-have-resources-to-take-on-large-organisations-11596185293883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C2DE6437-D126-185A-570A-82D6D5E29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579" b="823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BF9E2-6B1E-8C4D-8785-87CF0BA96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>
                <a:solidFill>
                  <a:srgbClr val="FFFFFE"/>
                </a:solidFill>
              </a:rPr>
              <a:t>Forensic Tools For Computers And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1C2D3-5E0D-784E-B892-79370EDE2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solidFill>
                  <a:srgbClr val="FFFFFE"/>
                </a:solidFill>
              </a:rPr>
              <a:t> CIS 4370 Security Risk Management</a:t>
            </a:r>
            <a:br>
              <a:rPr lang="en-US" sz="1600">
                <a:solidFill>
                  <a:srgbClr val="FFFFFE"/>
                </a:solidFill>
              </a:rPr>
            </a:br>
            <a:r>
              <a:rPr lang="en-US" sz="1600">
                <a:solidFill>
                  <a:srgbClr val="FFFFFE"/>
                </a:solidFill>
              </a:rPr>
              <a:t>Group 1:  Vanessa Munoz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8B74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3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DD72-29E5-AC4F-8375-8544F0C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77" y="804519"/>
            <a:ext cx="9585977" cy="1049235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F65-31A1-CA4F-9E45-0E5C32FB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613" y="2015732"/>
            <a:ext cx="4790241" cy="3450613"/>
          </a:xfrm>
        </p:spPr>
        <p:txBody>
          <a:bodyPr/>
          <a:lstStyle/>
          <a:p>
            <a:r>
              <a:rPr lang="en-US"/>
              <a:t>Tools need to be simple to use.</a:t>
            </a:r>
          </a:p>
          <a:p>
            <a:r>
              <a:rPr lang="en-US"/>
              <a:t>However increasingly sophisticated attacks require more sophisticated tools.</a:t>
            </a:r>
          </a:p>
          <a:p>
            <a:r>
              <a:rPr lang="en-US"/>
              <a:t>Everyone must constantly adapt to counter cyberattacks, which includes the tools needed to study them.</a:t>
            </a:r>
          </a:p>
          <a:p>
            <a:pPr lvl="1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FF5382-0719-426C-A4F1-1DC31CD11C0B}"/>
              </a:ext>
            </a:extLst>
          </p:cNvPr>
          <p:cNvSpPr txBox="1">
            <a:spLocks/>
          </p:cNvSpPr>
          <p:nvPr/>
        </p:nvSpPr>
        <p:spPr>
          <a:xfrm>
            <a:off x="1468877" y="2015732"/>
            <a:ext cx="462712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are many different types of forensics tools created for specific tasks in the forensic process  </a:t>
            </a:r>
          </a:p>
          <a:p>
            <a:r>
              <a:rPr lang="en-US"/>
              <a:t>They are extremely important for forensic investigations </a:t>
            </a:r>
          </a:p>
          <a:p>
            <a:r>
              <a:rPr lang="en-US"/>
              <a:t>Using forensic tools effectively is vital to understanding how attacks occur.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B17F-36D4-6A4A-A25C-204DECBA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7172-0C84-5943-9ECF-E80E54FBE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>
                <a:hlinkClick r:id="rId2"/>
              </a:rPr>
              <a:t>https://techmonitor.ai/what-is/what-is-computer-forensics-4926732</a:t>
            </a:r>
            <a:endParaRPr lang="en-US" sz="1200"/>
          </a:p>
          <a:p>
            <a:r>
              <a:rPr lang="en-US" sz="1200">
                <a:hlinkClick r:id="rId3"/>
              </a:rPr>
              <a:t>https://blog.malwarebytes.com/security-world/2017/08/explained-digital-forensics/</a:t>
            </a:r>
            <a:endParaRPr lang="en-US" sz="1200"/>
          </a:p>
          <a:p>
            <a:r>
              <a:rPr lang="en-US" sz="1200"/>
              <a:t>https://leverageedu.com/blog/cyber-forensic/</a:t>
            </a:r>
          </a:p>
          <a:p>
            <a:r>
              <a:rPr lang="en-US" sz="1200">
                <a:hlinkClick r:id="rId4"/>
              </a:rPr>
              <a:t>https://www.livemint.com/technology/tech-news/cybercriminals-turning-smarter-have-resources-to-take-on-large-organisations-11596185293883.html</a:t>
            </a:r>
            <a:endParaRPr lang="en-US" sz="1200"/>
          </a:p>
          <a:p>
            <a:r>
              <a:rPr lang="en-US" sz="1200">
                <a:hlinkClick r:id="rId5"/>
              </a:rPr>
              <a:t>https://www.uco.edu/programs/fsi/program-forensic-science-digital-forensics-major</a:t>
            </a:r>
            <a:endParaRPr lang="en-US" sz="1200"/>
          </a:p>
          <a:p>
            <a:r>
              <a:rPr lang="en-US" sz="1100"/>
              <a:t>https://www.tripwire.com/state-of-security/security-data-protection/cloud/forensics-cloud-need-to-know/</a:t>
            </a:r>
          </a:p>
          <a:p>
            <a:endParaRPr lang="en-US" sz="1200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407E5C9-B7D2-9D62-7F31-D48C5842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7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CC49D-E4C3-E64D-8337-AB45258C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Principles of Forensic Tools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E80C46F-056B-3279-80A6-C0DF972EE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559725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45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72C103-E85A-B54B-8515-659C0137A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63" b="1266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9ABB9-47D3-CB40-BF19-56B5E2C2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Terminology of Forensic Tools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42E1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3A98-7A72-244C-8349-D21E45A6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Clr>
                <a:srgbClr val="42E1FF"/>
              </a:buClr>
              <a:buNone/>
            </a:pPr>
            <a:r>
              <a:rPr lang="en-US" kern="120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What does “Computer Forensics” mean?</a:t>
            </a:r>
          </a:p>
          <a:p>
            <a:pPr marL="0" indent="0">
              <a:buClr>
                <a:srgbClr val="42E1FF"/>
              </a:buClr>
              <a:buNone/>
            </a:pPr>
            <a:r>
              <a:rPr lang="en-US">
                <a:solidFill>
                  <a:srgbClr val="FFFFFE"/>
                </a:solidFill>
              </a:rPr>
              <a:t>Computer forensics is a term that refers to the investigation of computers.</a:t>
            </a:r>
            <a:endParaRPr lang="en-US" kern="1200">
              <a:solidFill>
                <a:srgbClr val="FFFFF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7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3B9734-BFBE-E740-97D0-4854532D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b="1"/>
              <a:t>Digital Forensics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37DCD8A-1498-AC48-BCF8-C35D72C2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806956"/>
            <a:ext cx="4825148" cy="2484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23852-BDA9-7D45-8875-15106C865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4204714" cy="3450613"/>
          </a:xfrm>
        </p:spPr>
        <p:txBody>
          <a:bodyPr>
            <a:normAutofit/>
          </a:bodyPr>
          <a:lstStyle/>
          <a:p>
            <a:r>
              <a:rPr lang="en-US" dirty="0"/>
              <a:t>Digital forensics covers not only computers, but also digital networks, mobile phones, and </a:t>
            </a:r>
            <a:r>
              <a:rPr lang="en-US" dirty="0" err="1"/>
              <a:t>usb</a:t>
            </a:r>
            <a:r>
              <a:rPr lang="en-US" dirty="0"/>
              <a:t> sticks.</a:t>
            </a:r>
          </a:p>
          <a:p>
            <a:r>
              <a:rPr lang="en-US" b="1" dirty="0"/>
              <a:t>Digital Forensic Types:</a:t>
            </a:r>
          </a:p>
          <a:p>
            <a:pPr marL="457200" lvl="1" indent="0">
              <a:buNone/>
            </a:pPr>
            <a:r>
              <a:rPr lang="en-US" dirty="0"/>
              <a:t>Disk Forensics, Network Forensics, Wireless Forensics, Database Forensics, Malware Forensics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00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59B66C-45E6-2541-A58F-A94795CE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sz="2700" b="1"/>
              <a:t>Accuracy Of Forensic Tools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98F56F-AF71-ED40-A294-7A7B92DA6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" r="1" b="79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6B30-766D-1449-9F3A-2CD4C1E9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015732"/>
            <a:ext cx="4161171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300"/>
              <a:t>Jacob K., Shichun L., Maria C., (2020</a:t>
            </a:r>
            <a:r>
              <a:rPr lang="en-US" sz="1300"/>
              <a:t>)</a:t>
            </a:r>
            <a:endParaRPr lang="en-US" sz="1300" b="1"/>
          </a:p>
          <a:p>
            <a:pPr marL="0" indent="0">
              <a:lnSpc>
                <a:spcPct val="110000"/>
              </a:lnSpc>
              <a:buNone/>
            </a:pPr>
            <a:r>
              <a:rPr lang="en-GB" sz="1300" b="1"/>
              <a:t>“Public beliefs about the accuracy and importance of forensic evidence in the United States</a:t>
            </a:r>
            <a:r>
              <a:rPr lang="en-US" sz="1300" b="1"/>
              <a:t>”</a:t>
            </a:r>
          </a:p>
          <a:p>
            <a:pPr>
              <a:lnSpc>
                <a:spcPct val="110000"/>
              </a:lnSpc>
            </a:pPr>
            <a:r>
              <a:rPr lang="en-US" sz="1300"/>
              <a:t>From 55% for voice analysis to 83% for DNA analysis</a:t>
            </a:r>
          </a:p>
          <a:p>
            <a:pPr>
              <a:lnSpc>
                <a:spcPct val="110000"/>
              </a:lnSpc>
            </a:pPr>
            <a:r>
              <a:rPr lang="en-US" sz="1300"/>
              <a:t>With the majority of procedures falling between 65 and 75% accurate.</a:t>
            </a:r>
          </a:p>
          <a:p>
            <a:pPr>
              <a:lnSpc>
                <a:spcPct val="110000"/>
              </a:lnSpc>
            </a:pPr>
            <a:r>
              <a:rPr lang="en-US" sz="1300"/>
              <a:t>However, many researchers still believe that forensic evidence is vital for any criminal case.</a:t>
            </a:r>
          </a:p>
          <a:p>
            <a:pPr>
              <a:lnSpc>
                <a:spcPct val="110000"/>
              </a:lnSpc>
            </a:pPr>
            <a:r>
              <a:rPr lang="en-US" sz="1300"/>
              <a:t>Always room for improvement</a:t>
            </a:r>
            <a:endParaRPr lang="en-US" sz="13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1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A433-441C-9445-B26B-3A5A6966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17" y="623423"/>
            <a:ext cx="4248248" cy="1420106"/>
          </a:xfrm>
        </p:spPr>
        <p:txBody>
          <a:bodyPr>
            <a:normAutofit/>
          </a:bodyPr>
          <a:lstStyle/>
          <a:p>
            <a:r>
              <a:rPr lang="en-US" sz="2500" b="1"/>
              <a:t>Methodology of Forensic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8EAB-5CB7-484C-B2BF-491F7D1A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918" y="214237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What is cybercrime?</a:t>
            </a:r>
          </a:p>
          <a:p>
            <a:r>
              <a:rPr lang="en-US" sz="2000" dirty="0"/>
              <a:t>Can Cybercriminals be blocked?</a:t>
            </a:r>
          </a:p>
          <a:p>
            <a:r>
              <a:rPr lang="en-US" sz="2000" b="1" dirty="0"/>
              <a:t>For Android Phone: </a:t>
            </a:r>
            <a:br>
              <a:rPr lang="en-US" sz="2000" dirty="0"/>
            </a:br>
            <a:r>
              <a:rPr lang="en-US" sz="2000" dirty="0"/>
              <a:t>Autopsy, and </a:t>
            </a:r>
            <a:r>
              <a:rPr lang="en-US" sz="2000" dirty="0" err="1"/>
              <a:t>MOBILedit</a:t>
            </a:r>
            <a:r>
              <a:rPr lang="en-US" sz="2000" dirty="0"/>
              <a:t> are helpful applications.</a:t>
            </a:r>
          </a:p>
          <a:p>
            <a:r>
              <a:rPr lang="en-US" sz="2000" b="1" dirty="0"/>
              <a:t>For iOS phones: </a:t>
            </a:r>
            <a:br>
              <a:rPr lang="en-US" sz="2000" b="1" dirty="0"/>
            </a:br>
            <a:r>
              <a:rPr lang="en-US" sz="2000" dirty="0" err="1"/>
              <a:t>iBackup</a:t>
            </a:r>
            <a:r>
              <a:rPr lang="en-US" sz="2000" dirty="0"/>
              <a:t> Extractor and iPhone Analyzer are also useful.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3B6CC-AC3D-934B-BA28-6208AE26CBF6}"/>
              </a:ext>
            </a:extLst>
          </p:cNvPr>
          <p:cNvSpPr txBox="1"/>
          <p:nvPr/>
        </p:nvSpPr>
        <p:spPr>
          <a:xfrm>
            <a:off x="440125" y="6176963"/>
            <a:ext cx="5654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https://</a:t>
            </a:r>
            <a:r>
              <a:rPr lang="en-US" sz="1100" err="1">
                <a:solidFill>
                  <a:schemeClr val="bg1"/>
                </a:solidFill>
              </a:rPr>
              <a:t>www.livemint.com</a:t>
            </a:r>
            <a:r>
              <a:rPr lang="en-US" sz="1100">
                <a:solidFill>
                  <a:schemeClr val="bg1"/>
                </a:solidFill>
              </a:rPr>
              <a:t>/technology/tech-news/cybercriminals-turning-smarter-have-resources-to-take-on-large-organisations-11596185293883.html</a:t>
            </a:r>
          </a:p>
        </p:txBody>
      </p:sp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EE26F617-0A92-432E-A5F0-9D46A439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3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580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DCF6128-4084-A64C-879E-BE82D705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/>
              <a:t>Analysis of Forensic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85BDBD-3EFB-493A-AFF9-14E4C33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2" r="812" b="-1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0D3A-96E8-1547-9020-23AC0235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/>
              <a:t>What forensic tools are used during the forensic process?</a:t>
            </a:r>
          </a:p>
          <a:p>
            <a:r>
              <a:rPr lang="en-US" dirty="0"/>
              <a:t>How are forensic tools used throughout the forensic process?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6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DD72-29E5-AC4F-8375-8544F0C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393" y="804519"/>
            <a:ext cx="3951461" cy="1049235"/>
          </a:xfrm>
        </p:spPr>
        <p:txBody>
          <a:bodyPr/>
          <a:lstStyle/>
          <a:p>
            <a:r>
              <a:rPr lang="en-US" dirty="0"/>
              <a:t>Usability of Forensic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F65-31A1-CA4F-9E45-0E5C32FB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651" y="2015732"/>
            <a:ext cx="3827203" cy="3450613"/>
          </a:xfrm>
        </p:spPr>
        <p:txBody>
          <a:bodyPr/>
          <a:lstStyle/>
          <a:p>
            <a:r>
              <a:rPr lang="en-US" b="1" dirty="0"/>
              <a:t>Survey in 2021 in India finds:</a:t>
            </a:r>
          </a:p>
          <a:p>
            <a:pPr lvl="1"/>
            <a:r>
              <a:rPr lang="en-US" dirty="0"/>
              <a:t>The right tool is critical for an investigation </a:t>
            </a:r>
          </a:p>
          <a:p>
            <a:pPr lvl="1"/>
            <a:r>
              <a:rPr lang="en-US" dirty="0"/>
              <a:t>Favor command line over graphic user interface. </a:t>
            </a:r>
          </a:p>
          <a:p>
            <a:pPr lvl="1"/>
            <a:r>
              <a:rPr lang="en-US" dirty="0"/>
              <a:t>They wanted more support and feedback for open-source tools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BAB3982-98F1-4F64-9947-19DD1CEB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65" y="2015732"/>
            <a:ext cx="6004228" cy="33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8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E5DD72-29E5-AC4F-8375-8544F0C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/>
              <a:t>FUTURE of Forensic tools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5F14195-664F-40C1-9367-D8754F44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692358"/>
            <a:ext cx="4825148" cy="2714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F65-31A1-CA4F-9E45-0E5C32FB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015732"/>
            <a:ext cx="3866929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Increasingly sophisticated attacks require more sophisticated tools </a:t>
            </a:r>
          </a:p>
          <a:p>
            <a:pPr>
              <a:lnSpc>
                <a:spcPct val="110000"/>
              </a:lnSpc>
            </a:pPr>
            <a:r>
              <a:rPr lang="en-US"/>
              <a:t>Rise of cloud-based forensic tools</a:t>
            </a:r>
          </a:p>
          <a:p>
            <a:pPr>
              <a:lnSpc>
                <a:spcPct val="110000"/>
              </a:lnSpc>
            </a:pPr>
            <a:r>
              <a:rPr lang="en-US"/>
              <a:t>Current tools examined are focused on collecting data rather than performing analysis </a:t>
            </a:r>
          </a:p>
          <a:p>
            <a:pPr lvl="1">
              <a:lnSpc>
                <a:spcPct val="110000"/>
              </a:lnSpc>
            </a:pPr>
            <a:endParaRPr lang="en-US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73579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</TotalTime>
  <Words>461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Forensic Tools For Computers And Networks </vt:lpstr>
      <vt:lpstr>Principles of Forensic Tools</vt:lpstr>
      <vt:lpstr>Terminology of Forensic Tools</vt:lpstr>
      <vt:lpstr>Digital Forensics</vt:lpstr>
      <vt:lpstr>Accuracy Of Forensic Tools</vt:lpstr>
      <vt:lpstr>Methodology of Forensic Tools</vt:lpstr>
      <vt:lpstr>Analysis of Forensic Tools</vt:lpstr>
      <vt:lpstr>Usability of Forensic tools</vt:lpstr>
      <vt:lpstr>FUTURE of Forensic tools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Forensic Tools For Computers And Networks </dc:title>
  <dc:creator>Munoz, Vanessa T</dc:creator>
  <cp:lastModifiedBy>Munoz, Vanessa T</cp:lastModifiedBy>
  <cp:revision>11</cp:revision>
  <dcterms:created xsi:type="dcterms:W3CDTF">2022-03-17T17:20:42Z</dcterms:created>
  <dcterms:modified xsi:type="dcterms:W3CDTF">2023-03-25T21:30:29Z</dcterms:modified>
</cp:coreProperties>
</file>